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ru-RU" dirty="0" smtClean="0"/>
              <a:t>О чем речь?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Данное органическое вещество людей на 99,9 % одинаковы. Отличия составляют последние 0,1%.</a:t>
            </a:r>
          </a:p>
          <a:p>
            <a:pPr lvl="0"/>
            <a:r>
              <a:rPr lang="ru-RU" dirty="0" smtClean="0"/>
              <a:t>Данный биополимер  человека и банана совпадают на 50%</a:t>
            </a:r>
          </a:p>
          <a:p>
            <a:pPr lvl="0"/>
            <a:r>
              <a:rPr lang="ru-RU" dirty="0" smtClean="0"/>
              <a:t>Общая длина этого биополимера всех клеток нашего тела равна 16 миллиардам километров — ровно столько же составляет расстояние туда и обратно от Земли до Плутона, самого отдалённого от нашей планеты объекта в Солнечной системе.</a:t>
            </a:r>
          </a:p>
          <a:p>
            <a:pPr lvl="0"/>
            <a:r>
              <a:rPr lang="ru-RU" dirty="0" smtClean="0"/>
              <a:t>Тестирование этого вещества может помочь определить склонность человека к определенным генетическим заболеваниям.</a:t>
            </a:r>
          </a:p>
          <a:p>
            <a:pPr lvl="0"/>
            <a:r>
              <a:rPr lang="ru-RU" dirty="0" smtClean="0"/>
              <a:t>Уже сегодня специалисты могут идентифицировать личность человека по остаткам «</a:t>
            </a:r>
            <a:r>
              <a:rPr lang="ru-RU" dirty="0" err="1" smtClean="0"/>
              <a:t>био</a:t>
            </a:r>
            <a:r>
              <a:rPr lang="ru-RU" dirty="0" smtClean="0"/>
              <a:t>- касания», которые остались в отпечатках пальцев на месте преступления.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Биополимеры  - нуклеиновые кислоты. 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РНК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ДНК</a:t>
            </a:r>
            <a:endParaRPr lang="ru-RU" dirty="0"/>
          </a:p>
        </p:txBody>
      </p:sp>
      <p:pic>
        <p:nvPicPr>
          <p:cNvPr id="8" name="Picture 4" descr="pseud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57200" y="1844824"/>
            <a:ext cx="40386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b-side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5976" y="2060848"/>
            <a:ext cx="43924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988"/>
          <a:stretch>
            <a:fillRect/>
          </a:stretch>
        </p:blipFill>
        <p:spPr bwMode="auto">
          <a:xfrm>
            <a:off x="2555875" y="2352675"/>
            <a:ext cx="3816350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247900" y="480060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Arial" charset="0"/>
              </a:rPr>
              <a:t> 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457200" y="5410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latin typeface="Arial" charset="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822325" y="1106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latin typeface="Arial" charset="0"/>
            </a:endParaRP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384175" y="188913"/>
            <a:ext cx="86518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latin typeface="Arial" charset="0"/>
              </a:rPr>
              <a:t>ДНК и РНК</a:t>
            </a:r>
            <a:r>
              <a:rPr lang="ru-RU" b="1">
                <a:solidFill>
                  <a:srgbClr val="808000"/>
                </a:solidFill>
                <a:latin typeface="Arial" charset="0"/>
              </a:rPr>
              <a:t> – </a:t>
            </a:r>
            <a:r>
              <a:rPr lang="ru-RU" b="1">
                <a:solidFill>
                  <a:srgbClr val="CC3300"/>
                </a:solidFill>
                <a:latin typeface="Arial" charset="0"/>
              </a:rPr>
              <a:t>нерегулярные</a:t>
            </a:r>
            <a:r>
              <a:rPr lang="ru-RU" b="1">
                <a:solidFill>
                  <a:srgbClr val="808000"/>
                </a:solidFill>
                <a:latin typeface="Arial" charset="0"/>
              </a:rPr>
              <a:t> </a:t>
            </a:r>
            <a:r>
              <a:rPr lang="ru-RU" b="1">
                <a:latin typeface="Arial" charset="0"/>
              </a:rPr>
              <a:t>полимеры</a:t>
            </a: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1547813" y="765175"/>
            <a:ext cx="6048375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3600">
                <a:latin typeface="Arial" charset="0"/>
              </a:rPr>
              <a:t>мономер</a:t>
            </a:r>
            <a:r>
              <a:rPr lang="ru-RU" sz="3600" b="1">
                <a:solidFill>
                  <a:srgbClr val="808000"/>
                </a:solidFill>
                <a:latin typeface="Arial" charset="0"/>
              </a:rPr>
              <a:t> – </a:t>
            </a:r>
            <a:r>
              <a:rPr lang="ru-RU" sz="3600" b="1">
                <a:solidFill>
                  <a:srgbClr val="CC3300"/>
                </a:solidFill>
                <a:latin typeface="Arial" charset="0"/>
              </a:rPr>
              <a:t>нуклеотид</a:t>
            </a:r>
          </a:p>
        </p:txBody>
      </p:sp>
      <p:sp useBgFill="1">
        <p:nvSpPr>
          <p:cNvPr id="19464" name="Rectangle 9"/>
          <p:cNvSpPr>
            <a:spLocks noChangeArrowheads="1"/>
          </p:cNvSpPr>
          <p:nvPr/>
        </p:nvSpPr>
        <p:spPr bwMode="auto">
          <a:xfrm>
            <a:off x="1258888" y="3068638"/>
            <a:ext cx="2449512" cy="79216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3200" b="1">
                <a:latin typeface="Arial" charset="0"/>
              </a:rPr>
              <a:t>2. фосфат</a:t>
            </a:r>
          </a:p>
        </p:txBody>
      </p:sp>
      <p:sp>
        <p:nvSpPr>
          <p:cNvPr id="19465" name="Rectangle 10"/>
          <p:cNvSpPr>
            <a:spLocks noChangeArrowheads="1"/>
          </p:cNvSpPr>
          <p:nvPr/>
        </p:nvSpPr>
        <p:spPr bwMode="auto">
          <a:xfrm>
            <a:off x="4356100" y="5302250"/>
            <a:ext cx="1873250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3200" b="1">
                <a:latin typeface="Arial" charset="0"/>
              </a:rPr>
              <a:t>1. сахар</a:t>
            </a:r>
            <a:endParaRPr lang="ru-RU" sz="2400" b="1">
              <a:latin typeface="Arial" charset="0"/>
            </a:endParaRPr>
          </a:p>
        </p:txBody>
      </p:sp>
      <p:sp useBgFill="1">
        <p:nvSpPr>
          <p:cNvPr id="19466" name="Rectangle 11"/>
          <p:cNvSpPr>
            <a:spLocks noChangeArrowheads="1"/>
          </p:cNvSpPr>
          <p:nvPr/>
        </p:nvSpPr>
        <p:spPr bwMode="auto">
          <a:xfrm>
            <a:off x="6372225" y="2492375"/>
            <a:ext cx="2376488" cy="1152525"/>
          </a:xfrm>
          <a:prstGeom prst="rect">
            <a:avLst/>
          </a:prstGeom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2800" b="1">
                <a:latin typeface="Arial" charset="0"/>
              </a:rPr>
              <a:t>3. азотистое основание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323850" y="5662613"/>
            <a:ext cx="280828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ahoma" pitchFamily="34" charset="0"/>
                <a:cs typeface="Tahoma" pitchFamily="34" charset="0"/>
              </a:rPr>
              <a:t>Одинаковая часть</a:t>
            </a:r>
          </a:p>
        </p:txBody>
      </p:sp>
      <p:sp>
        <p:nvSpPr>
          <p:cNvPr id="19468" name="Rectangle 17"/>
          <p:cNvSpPr>
            <a:spLocks noChangeArrowheads="1"/>
          </p:cNvSpPr>
          <p:nvPr/>
        </p:nvSpPr>
        <p:spPr bwMode="auto">
          <a:xfrm>
            <a:off x="1403350" y="1412875"/>
            <a:ext cx="6048375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3200" b="1">
                <a:latin typeface="Arial" charset="0"/>
              </a:rPr>
              <a:t>состоит из 3 частей</a:t>
            </a:r>
          </a:p>
        </p:txBody>
      </p:sp>
      <p:sp>
        <p:nvSpPr>
          <p:cNvPr id="75795" name="Oval 19"/>
          <p:cNvSpPr>
            <a:spLocks noChangeArrowheads="1"/>
          </p:cNvSpPr>
          <p:nvPr/>
        </p:nvSpPr>
        <p:spPr bwMode="auto">
          <a:xfrm rot="-3769230">
            <a:off x="2620169" y="1205707"/>
            <a:ext cx="2368550" cy="6672262"/>
          </a:xfrm>
          <a:prstGeom prst="ellipse">
            <a:avLst/>
          </a:prstGeom>
          <a:solidFill>
            <a:schemeClr val="hlink">
              <a:alpha val="23921"/>
            </a:schemeClr>
          </a:solidFill>
          <a:ln w="571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Line 23"/>
          <p:cNvSpPr>
            <a:spLocks noChangeShapeType="1"/>
          </p:cNvSpPr>
          <p:nvPr/>
        </p:nvSpPr>
        <p:spPr bwMode="auto">
          <a:xfrm flipH="1" flipV="1">
            <a:off x="4356100" y="4797425"/>
            <a:ext cx="576263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9471" name="Line 24"/>
          <p:cNvSpPr>
            <a:spLocks noChangeShapeType="1"/>
          </p:cNvSpPr>
          <p:nvPr/>
        </p:nvSpPr>
        <p:spPr bwMode="auto">
          <a:xfrm flipH="1" flipV="1">
            <a:off x="2700338" y="37893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9472" name="Line 26"/>
          <p:cNvSpPr>
            <a:spLocks noChangeShapeType="1"/>
          </p:cNvSpPr>
          <p:nvPr/>
        </p:nvSpPr>
        <p:spPr bwMode="auto">
          <a:xfrm flipV="1">
            <a:off x="5867400" y="3357563"/>
            <a:ext cx="576263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8" grpId="0"/>
      <p:bldP spid="757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990600"/>
          </a:xfrm>
        </p:spPr>
        <p:txBody>
          <a:bodyPr/>
          <a:lstStyle/>
          <a:p>
            <a:pPr algn="ctr"/>
            <a:r>
              <a:rPr lang="ru-RU" dirty="0" smtClean="0"/>
              <a:t>Нуклеиновые кислоты.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514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712"/>
                <a:gridCol w="2520280"/>
                <a:gridCol w="2386608"/>
              </a:tblGrid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Признаки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ДНК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РНК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СХОДСТВА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РАЗЛИЧИЯ: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1) Сахар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2) Азотистые основания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3) Структура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4) Местонахождение    </a:t>
                      </a:r>
                      <a:endParaRPr lang="ru-RU" sz="20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 клетке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5) Биологические функции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Выполните 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 группа: Заполнить таблицу о ДНК по тексту учебника  </a:t>
            </a:r>
            <a:r>
              <a:rPr lang="ru-RU" dirty="0" err="1" smtClean="0"/>
              <a:t>стр</a:t>
            </a:r>
            <a:r>
              <a:rPr lang="ru-RU" dirty="0" smtClean="0"/>
              <a:t> 48-51.</a:t>
            </a:r>
          </a:p>
          <a:p>
            <a:r>
              <a:rPr lang="ru-RU" dirty="0" smtClean="0"/>
              <a:t>2 группа: Заполнить таблицу о РНК по тексту учебника </a:t>
            </a:r>
            <a:r>
              <a:rPr lang="ru-RU" dirty="0" err="1" smtClean="0"/>
              <a:t>стр</a:t>
            </a:r>
            <a:r>
              <a:rPr lang="ru-RU" dirty="0" smtClean="0"/>
              <a:t> 52-53.</a:t>
            </a:r>
          </a:p>
          <a:p>
            <a:r>
              <a:rPr lang="ru-RU" dirty="0" smtClean="0"/>
              <a:t>3 группа: Сформулируйте и объясните правило </a:t>
            </a:r>
            <a:r>
              <a:rPr lang="ru-RU" dirty="0" err="1" smtClean="0"/>
              <a:t>Чаргаффа</a:t>
            </a:r>
            <a:r>
              <a:rPr lang="ru-RU" dirty="0" smtClean="0"/>
              <a:t>. </a:t>
            </a:r>
            <a:r>
              <a:rPr lang="ru-RU" dirty="0" err="1" smtClean="0"/>
              <a:t>Стр</a:t>
            </a:r>
            <a:r>
              <a:rPr lang="ru-RU" dirty="0" smtClean="0"/>
              <a:t> 48-49.</a:t>
            </a:r>
          </a:p>
          <a:p>
            <a:r>
              <a:rPr lang="ru-RU" dirty="0" smtClean="0"/>
              <a:t>4 группа: Раскройте смысл открытия физика Ф.Крика и генетика Дж. Уотсона в 1953 г о структуре ДНК.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990600"/>
          </a:xfrm>
        </p:spPr>
        <p:txBody>
          <a:bodyPr/>
          <a:lstStyle/>
          <a:p>
            <a:pPr algn="ctr"/>
            <a:r>
              <a:rPr lang="ru-RU" dirty="0" smtClean="0"/>
              <a:t>Нуклеиновые кислоты.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507288" cy="5174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4829"/>
                <a:gridCol w="2605321"/>
                <a:gridCol w="2467138"/>
              </a:tblGrid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Признаки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ДНК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РНК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СХОДСТВА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355" algn="l"/>
                        </a:tabLs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Полинуклеотиды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мономеры которых имеют общий план строения.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РАЗЛИЧИЯ: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1) Сахар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дезоксирибоза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рибоза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2) Азотистые основания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аденин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ru-RU" sz="1200" u="sng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тимин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цитозин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гуанин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аденин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ru-RU" sz="1200" u="sng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урацил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 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цитозин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гуанин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3) Структура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двойная спираль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одноцепочечная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молекула, меньших размеров.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4) Местонахождение    </a:t>
                      </a:r>
                      <a:endParaRPr lang="ru-RU" sz="20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 клетке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ядро, митохондрии и хлоропласты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7345" indent="-347345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цитоплазма, рибосомы, ядро, митохондрии, пластиды.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716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5) Биологические функции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хранение наследственной информации и передача ее из поколения в поколение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участие в матричном биосинтезе белка на рибосоме, т.е. реализация наследственной информации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96975"/>
            <a:ext cx="3754438" cy="3455988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ru-RU" sz="4800" smtClean="0"/>
              <a:t>1950 </a:t>
            </a:r>
            <a:br>
              <a:rPr lang="ru-RU" sz="4800" smtClean="0"/>
            </a:br>
            <a:r>
              <a:rPr lang="ru-RU" sz="4000" b="0" smtClean="0">
                <a:solidFill>
                  <a:schemeClr val="tx1"/>
                </a:solidFill>
              </a:rPr>
              <a:t>Правила Чаргаффа</a:t>
            </a:r>
            <a:br>
              <a:rPr lang="ru-RU" sz="4000" b="0" smtClean="0">
                <a:solidFill>
                  <a:schemeClr val="tx1"/>
                </a:solidFill>
              </a:rPr>
            </a:br>
            <a:endParaRPr lang="ru-RU" sz="4000" b="0" smtClean="0">
              <a:solidFill>
                <a:schemeClr val="tx1"/>
              </a:solidFill>
            </a:endParaRPr>
          </a:p>
        </p:txBody>
      </p:sp>
      <p:pic>
        <p:nvPicPr>
          <p:cNvPr id="33795" name="Picture 4" descr="charga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404813"/>
            <a:ext cx="348773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716463" y="5876925"/>
            <a:ext cx="3600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Verdana" pitchFamily="34" charset="0"/>
              </a:rPr>
              <a:t>Эрвин Чаргафф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Чаргафф правила"/>
          <p:cNvPicPr>
            <a:picLocks noChangeAspect="1" noChangeArrowheads="1"/>
          </p:cNvPicPr>
          <p:nvPr/>
        </p:nvPicPr>
        <p:blipFill>
          <a:blip r:embed="rId2" cstate="print"/>
          <a:srcRect b="7326"/>
          <a:stretch>
            <a:fillRect/>
          </a:stretch>
        </p:blipFill>
        <p:spPr bwMode="auto">
          <a:xfrm>
            <a:off x="1331913" y="1052513"/>
            <a:ext cx="62642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Правила Чаргаффа</a:t>
            </a:r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1582738" y="5773738"/>
            <a:ext cx="7561262" cy="5715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 lIns="18000" tIns="10800" rIns="18000" bIns="108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Arial" charset="0"/>
              </a:rPr>
              <a:t>[ </a:t>
            </a:r>
            <a:r>
              <a:rPr lang="ru-RU" sz="3600" b="1" dirty="0">
                <a:latin typeface="Arial" charset="0"/>
              </a:rPr>
              <a:t>А</a:t>
            </a:r>
            <a:r>
              <a:rPr lang="en-US" sz="3600" dirty="0">
                <a:latin typeface="Arial" charset="0"/>
              </a:rPr>
              <a:t> ]</a:t>
            </a:r>
            <a:r>
              <a:rPr lang="ru-RU" sz="3600" dirty="0">
                <a:latin typeface="Arial" charset="0"/>
              </a:rPr>
              <a:t> 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dirty="0">
                <a:latin typeface="Arial" charset="0"/>
              </a:rPr>
              <a:t>+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dirty="0">
                <a:latin typeface="Arial" charset="0"/>
              </a:rPr>
              <a:t> </a:t>
            </a:r>
            <a:r>
              <a:rPr lang="en-US" sz="3600" dirty="0">
                <a:latin typeface="Arial" charset="0"/>
              </a:rPr>
              <a:t>[ </a:t>
            </a:r>
            <a:r>
              <a:rPr lang="ru-RU" sz="3600" b="1" dirty="0">
                <a:latin typeface="Arial" charset="0"/>
              </a:rPr>
              <a:t>Г</a:t>
            </a:r>
            <a:r>
              <a:rPr lang="en-US" sz="3600" dirty="0">
                <a:latin typeface="Arial" charset="0"/>
              </a:rPr>
              <a:t> ]</a:t>
            </a:r>
            <a:r>
              <a:rPr lang="ru-RU" sz="3600" dirty="0">
                <a:latin typeface="Arial" charset="0"/>
              </a:rPr>
              <a:t> 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dirty="0">
                <a:latin typeface="Arial" charset="0"/>
              </a:rPr>
              <a:t>= </a:t>
            </a:r>
            <a:r>
              <a:rPr lang="en-US" sz="3600" dirty="0">
                <a:latin typeface="Arial" charset="0"/>
              </a:rPr>
              <a:t> [ </a:t>
            </a:r>
            <a:r>
              <a:rPr lang="ru-RU" sz="3600" b="1" dirty="0">
                <a:latin typeface="Arial" charset="0"/>
              </a:rPr>
              <a:t>Т</a:t>
            </a:r>
            <a:r>
              <a:rPr lang="en-US" sz="3600" dirty="0">
                <a:latin typeface="Arial" charset="0"/>
              </a:rPr>
              <a:t> ]</a:t>
            </a:r>
            <a:r>
              <a:rPr lang="ru-RU" sz="3600" dirty="0">
                <a:latin typeface="Arial" charset="0"/>
              </a:rPr>
              <a:t> 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dirty="0">
                <a:latin typeface="Arial" charset="0"/>
              </a:rPr>
              <a:t>+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dirty="0">
                <a:latin typeface="Arial" charset="0"/>
              </a:rPr>
              <a:t> </a:t>
            </a:r>
            <a:r>
              <a:rPr lang="en-US" sz="3600" dirty="0">
                <a:latin typeface="Arial" charset="0"/>
              </a:rPr>
              <a:t>[ </a:t>
            </a:r>
            <a:r>
              <a:rPr lang="ru-RU" sz="3600" b="1" dirty="0">
                <a:latin typeface="Arial" charset="0"/>
              </a:rPr>
              <a:t>Ц</a:t>
            </a:r>
            <a:r>
              <a:rPr lang="en-US" sz="3600" dirty="0">
                <a:latin typeface="Arial" charset="0"/>
              </a:rPr>
              <a:t> ] </a:t>
            </a:r>
            <a:r>
              <a:rPr lang="ru-RU" sz="3600" dirty="0">
                <a:latin typeface="Arial" charset="0"/>
              </a:rPr>
              <a:t> = </a:t>
            </a:r>
            <a:r>
              <a:rPr lang="en-US" sz="3600" dirty="0">
                <a:latin typeface="Arial" charset="0"/>
              </a:rPr>
              <a:t> </a:t>
            </a:r>
            <a:r>
              <a:rPr lang="ru-RU" sz="3600" b="1" dirty="0" smtClean="0">
                <a:latin typeface="Arial" charset="0"/>
              </a:rPr>
              <a:t>50</a:t>
            </a:r>
            <a:r>
              <a:rPr lang="ru-RU" sz="3600" b="1" dirty="0">
                <a:latin typeface="Arial" charset="0"/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441325"/>
            <a:ext cx="7772400" cy="2979738"/>
          </a:xfrm>
        </p:spPr>
        <p:txBody>
          <a:bodyPr/>
          <a:lstStyle/>
          <a:p>
            <a:pPr eaLnBrk="1" hangingPunct="1"/>
            <a:r>
              <a:rPr lang="ru-RU" sz="5400" dirty="0" smtClean="0"/>
              <a:t>Объяснение</a:t>
            </a:r>
            <a:r>
              <a:rPr lang="en-US" sz="5400" dirty="0" smtClean="0"/>
              <a:t> </a:t>
            </a:r>
            <a:r>
              <a:rPr lang="ru-RU" sz="5400" dirty="0" smtClean="0"/>
              <a:t>правилам </a:t>
            </a:r>
            <a:r>
              <a:rPr lang="ru-RU" sz="5400" dirty="0" err="1" smtClean="0"/>
              <a:t>Чаргаффа</a:t>
            </a:r>
            <a:r>
              <a:rPr lang="ru-RU" sz="5400" dirty="0" smtClean="0"/>
              <a:t> дали Уотсон и Крик</a:t>
            </a:r>
          </a:p>
        </p:txBody>
      </p:sp>
      <p:sp>
        <p:nvSpPr>
          <p:cNvPr id="1966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681413"/>
            <a:ext cx="7196137" cy="2603500"/>
          </a:xfrm>
        </p:spPr>
        <p:txBody>
          <a:bodyPr/>
          <a:lstStyle/>
          <a:p>
            <a:pPr eaLnBrk="1" hangingPunct="1"/>
            <a:r>
              <a:rPr lang="ru-RU" smtClean="0"/>
              <a:t>ДНК – это 2 цепочки, соединенные по принципу </a:t>
            </a:r>
            <a:r>
              <a:rPr lang="ru-RU" sz="4800" b="1" smtClean="0"/>
              <a:t>комплементарности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04800" y="685800"/>
            <a:ext cx="2971800" cy="4125913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CC3300"/>
                </a:solidFill>
                <a:latin typeface="Arial Rounded MT Bold" pitchFamily="34" charset="0"/>
              </a:rPr>
              <a:t>Принцип комплементар-ности:</a:t>
            </a:r>
          </a:p>
          <a:p>
            <a:pPr>
              <a:spcBef>
                <a:spcPct val="50000"/>
              </a:spcBef>
            </a:pPr>
            <a:r>
              <a:rPr lang="ru-RU" sz="2800" b="1">
                <a:latin typeface="Arial Rounded MT Bold" pitchFamily="34" charset="0"/>
              </a:rPr>
              <a:t>   </a:t>
            </a:r>
            <a:r>
              <a:rPr lang="ru-RU" sz="4000" b="1">
                <a:latin typeface="Arial Rounded MT Bold" pitchFamily="34" charset="0"/>
              </a:rPr>
              <a:t>А        Т</a:t>
            </a:r>
          </a:p>
          <a:p>
            <a:pPr>
              <a:spcBef>
                <a:spcPct val="50000"/>
              </a:spcBef>
            </a:pPr>
            <a:r>
              <a:rPr lang="ru-RU" sz="4000" b="1">
                <a:latin typeface="Arial Rounded MT Bold" pitchFamily="34" charset="0"/>
              </a:rPr>
              <a:t>  Г         Ц</a:t>
            </a:r>
          </a:p>
          <a:p>
            <a:pPr>
              <a:spcBef>
                <a:spcPct val="50000"/>
              </a:spcBef>
            </a:pPr>
            <a:endParaRPr lang="ru-RU" sz="4000" b="1">
              <a:latin typeface="Arial Rounded MT Bold" pitchFamily="34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219200" y="2514600"/>
            <a:ext cx="762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30000"/>
              </a:lnSpc>
              <a:buFontTx/>
              <a:buChar char="-"/>
            </a:pPr>
            <a:r>
              <a:rPr lang="ru-RU" sz="2800">
                <a:latin typeface="Arial Rounded MT Bold" pitchFamily="34" charset="0"/>
              </a:rPr>
              <a:t> - - - - -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219200" y="3352800"/>
            <a:ext cx="762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30000"/>
              </a:lnSpc>
              <a:buFontTx/>
              <a:buChar char="-"/>
            </a:pPr>
            <a:r>
              <a:rPr lang="ru-RU" sz="2800">
                <a:latin typeface="Arial Rounded MT Bold" pitchFamily="34" charset="0"/>
              </a:rPr>
              <a:t> - - - - -</a:t>
            </a:r>
          </a:p>
          <a:p>
            <a:pPr>
              <a:lnSpc>
                <a:spcPct val="30000"/>
              </a:lnSpc>
              <a:buFontTx/>
              <a:buChar char="-"/>
            </a:pPr>
            <a:r>
              <a:rPr lang="ru-RU" sz="2800">
                <a:latin typeface="Arial Rounded MT Bold" pitchFamily="34" charset="0"/>
              </a:rPr>
              <a:t> - -</a:t>
            </a: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468313" y="5084763"/>
            <a:ext cx="252095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med" len="lg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Verdana" pitchFamily="34" charset="0"/>
              </a:rPr>
              <a:t>Слабые водородные связи!</a:t>
            </a:r>
          </a:p>
        </p:txBody>
      </p:sp>
      <p:pic>
        <p:nvPicPr>
          <p:cNvPr id="36870" name="Picture 7" descr="mad03458_10_04"/>
          <p:cNvPicPr>
            <a:picLocks noChangeAspect="1" noChangeArrowheads="1"/>
          </p:cNvPicPr>
          <p:nvPr/>
        </p:nvPicPr>
        <p:blipFill>
          <a:blip r:embed="rId2" cstate="print"/>
          <a:srcRect t="3455"/>
          <a:stretch>
            <a:fillRect/>
          </a:stretch>
        </p:blipFill>
        <p:spPr bwMode="auto">
          <a:xfrm>
            <a:off x="3375025" y="115888"/>
            <a:ext cx="5589588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50825" y="2997200"/>
            <a:ext cx="2808288" cy="1539875"/>
            <a:chOff x="158" y="1888"/>
            <a:chExt cx="1769" cy="970"/>
          </a:xfrm>
        </p:grpSpPr>
        <p:sp>
          <p:nvSpPr>
            <p:cNvPr id="36872" name="Text Box 8"/>
            <p:cNvSpPr txBox="1">
              <a:spLocks noChangeArrowheads="1"/>
            </p:cNvSpPr>
            <p:nvPr/>
          </p:nvSpPr>
          <p:spPr bwMode="auto">
            <a:xfrm>
              <a:off x="612" y="2614"/>
              <a:ext cx="1043" cy="2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med" len="lg"/>
            </a:ln>
          </p:spPr>
          <p:txBody>
            <a:bodyPr lIns="18000" tIns="10800" rIns="180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chemeClr val="accent2"/>
                  </a:solidFill>
                  <a:latin typeface="Arial" charset="0"/>
                </a:rPr>
                <a:t>Прочнее</a:t>
              </a:r>
            </a:p>
          </p:txBody>
        </p:sp>
        <p:sp>
          <p:nvSpPr>
            <p:cNvPr id="36873" name="Oval 9"/>
            <p:cNvSpPr>
              <a:spLocks noChangeArrowheads="1"/>
            </p:cNvSpPr>
            <p:nvPr/>
          </p:nvSpPr>
          <p:spPr bwMode="auto">
            <a:xfrm>
              <a:off x="158" y="1888"/>
              <a:ext cx="1769" cy="681"/>
            </a:xfrm>
            <a:prstGeom prst="ellipse">
              <a:avLst/>
            </a:prstGeom>
            <a:noFill/>
            <a:ln w="76200" algn="ctr">
              <a:solidFill>
                <a:schemeClr val="accent2"/>
              </a:solidFill>
              <a:round/>
              <a:headEnd/>
              <a:tailEnd type="none" w="med" len="lg"/>
            </a:ln>
          </p:spPr>
          <p:txBody>
            <a:bodyPr wrap="none" lIns="18000" tIns="10800" rIns="18000" bIns="10800" anchor="ctr"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задачу: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4000" dirty="0" smtClean="0"/>
              <a:t>В </a:t>
            </a:r>
            <a:r>
              <a:rPr lang="ru-RU" sz="4000" dirty="0" smtClean="0"/>
              <a:t>молекуле ДНК </a:t>
            </a:r>
            <a:r>
              <a:rPr lang="ru-RU" sz="4000" dirty="0" err="1" smtClean="0"/>
              <a:t>тиминов</a:t>
            </a:r>
            <a:r>
              <a:rPr lang="ru-RU" sz="4000" dirty="0" smtClean="0"/>
              <a:t>  20% от общего числа азотистых оснований. Определить количество других азотистых оснований в данной молекуле.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1)Исходя из  правила  </a:t>
            </a:r>
            <a:r>
              <a:rPr lang="ru-RU" i="1" dirty="0" err="1" smtClean="0"/>
              <a:t>Чаргоффа</a:t>
            </a:r>
            <a:r>
              <a:rPr lang="ru-RU" i="1" dirty="0" smtClean="0"/>
              <a:t>  вычисляем  </a:t>
            </a:r>
            <a:r>
              <a:rPr lang="ru-RU" i="1" dirty="0" err="1" smtClean="0"/>
              <a:t>аденина</a:t>
            </a:r>
            <a:r>
              <a:rPr lang="ru-RU" i="1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А = Т одинаковое количество и равно 20%.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2) По принципу </a:t>
            </a:r>
            <a:r>
              <a:rPr lang="ru-RU" i="1" dirty="0" err="1" smtClean="0"/>
              <a:t>комплементарности</a:t>
            </a:r>
            <a:r>
              <a:rPr lang="ru-RU" i="1" dirty="0" smtClean="0"/>
              <a:t>  (А+Т)+(Г+Ц)=100%   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3)Г+Ц=100% - (20+20)= 40%, тогда Г и Ц = 60%:2=30%.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Ответ: А = Т= 40%, Г=Ц=30%.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парах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Достроить по принципу </a:t>
            </a:r>
            <a:r>
              <a:rPr lang="ru-RU" b="1" dirty="0" err="1" smtClean="0"/>
              <a:t>комплементарности</a:t>
            </a:r>
            <a:r>
              <a:rPr lang="ru-RU" b="1" dirty="0" smtClean="0"/>
              <a:t> вторую цепь ДНК, зная последовательность нуклеотидов в первой цепи.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1-я цепь ДНК: Г-Т-Ц-Т-А-Ц-Г-А-Т…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Посчитать сколько двойных и тройных связей образуется на данном участке ДНК.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Определить последовательность азотистых оснований в молекуле </a:t>
            </a:r>
            <a:r>
              <a:rPr lang="ru-RU" b="1" dirty="0" err="1" smtClean="0"/>
              <a:t>и-РНК</a:t>
            </a:r>
            <a:r>
              <a:rPr lang="ru-RU" b="1" dirty="0" smtClean="0"/>
              <a:t>, которая синтезируется на этом участке ДНК.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В составе </a:t>
            </a:r>
            <a:r>
              <a:rPr lang="ru-RU" b="1" dirty="0" err="1" smtClean="0"/>
              <a:t>двухцепочечной</a:t>
            </a:r>
            <a:r>
              <a:rPr lang="ru-RU" b="1" dirty="0" smtClean="0"/>
              <a:t> молекулы ДНК 15% </a:t>
            </a:r>
            <a:r>
              <a:rPr lang="ru-RU" b="1" dirty="0" err="1" smtClean="0"/>
              <a:t>аденина</a:t>
            </a:r>
            <a:r>
              <a:rPr lang="ru-RU" b="1" dirty="0" smtClean="0"/>
              <a:t>. Сколько гуанина, </a:t>
            </a:r>
            <a:r>
              <a:rPr lang="ru-RU" b="1" dirty="0" err="1" smtClean="0"/>
              <a:t>тимина</a:t>
            </a:r>
            <a:r>
              <a:rPr lang="ru-RU" b="1" dirty="0" smtClean="0"/>
              <a:t> и </a:t>
            </a:r>
            <a:r>
              <a:rPr lang="ru-RU" b="1" dirty="0" err="1" smtClean="0"/>
              <a:t>цитозина</a:t>
            </a:r>
            <a:r>
              <a:rPr lang="ru-RU" b="1" dirty="0" smtClean="0"/>
              <a:t> содержит эта молекула</a:t>
            </a:r>
            <a:r>
              <a:rPr lang="ru-RU" dirty="0" smtClean="0"/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16224"/>
          </a:xfrm>
        </p:spPr>
        <p:txBody>
          <a:bodyPr>
            <a:normAutofit/>
          </a:bodyPr>
          <a:lstStyle/>
          <a:p>
            <a:r>
              <a:rPr lang="ru-RU" i="1" dirty="0" smtClean="0"/>
              <a:t>Почему об </a:t>
            </a:r>
            <a:r>
              <a:rPr lang="ru-RU" i="1" dirty="0" smtClean="0"/>
              <a:t>этих веществах  ученый Френсис Крик воскликнул: </a:t>
            </a:r>
            <a:r>
              <a:rPr lang="ru-RU" b="1" i="1" dirty="0" smtClean="0"/>
              <a:t>«Это слишком красиво, чтобы не быть правдой!»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457200" y="1772816"/>
            <a:ext cx="4040188" cy="792087"/>
          </a:xfrm>
        </p:spPr>
        <p:txBody>
          <a:bodyPr/>
          <a:lstStyle/>
          <a:p>
            <a:pPr algn="ctr"/>
            <a:r>
              <a:rPr lang="ru-RU" dirty="0" smtClean="0"/>
              <a:t>РНК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648200" y="1772816"/>
            <a:ext cx="4041775" cy="720080"/>
          </a:xfrm>
        </p:spPr>
        <p:txBody>
          <a:bodyPr/>
          <a:lstStyle/>
          <a:p>
            <a:pPr algn="ctr"/>
            <a:r>
              <a:rPr lang="ru-RU" dirty="0" smtClean="0"/>
              <a:t>ДНК</a:t>
            </a:r>
            <a:endParaRPr lang="ru-RU" dirty="0"/>
          </a:p>
        </p:txBody>
      </p:sp>
      <p:pic>
        <p:nvPicPr>
          <p:cNvPr id="8" name="Picture 4" descr="pseud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57200" y="2348880"/>
            <a:ext cx="40386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b-side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5976" y="2708920"/>
            <a:ext cx="439248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п.2.6 ,   по желанию: Написать оду одному из веществ клетки.</a:t>
            </a:r>
          </a:p>
          <a:p>
            <a:r>
              <a:rPr lang="ru-RU" dirty="0" smtClean="0"/>
              <a:t>Дополнительно ( сдающим ЕГЭ) :  выполнить задания А3, А5 из ЕГЭ</a:t>
            </a:r>
            <a:r>
              <a:rPr lang="ru-RU" i="1" dirty="0" smtClean="0"/>
              <a:t> Приложение № 2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</TotalTime>
  <Words>549</Words>
  <Application>Microsoft Office PowerPoint</Application>
  <PresentationFormat>Экран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Начальная</vt:lpstr>
      <vt:lpstr>О чем речь?</vt:lpstr>
      <vt:lpstr>Биополимеры  - нуклеиновые кислоты. </vt:lpstr>
      <vt:lpstr>Слайд 3</vt:lpstr>
      <vt:lpstr>Нуклеиновые кислоты.</vt:lpstr>
      <vt:lpstr>Выполните задания</vt:lpstr>
      <vt:lpstr>Нуклеиновые кислоты.</vt:lpstr>
      <vt:lpstr>1950  Правила Чаргаффа </vt:lpstr>
      <vt:lpstr>Правила Чаргаффа</vt:lpstr>
      <vt:lpstr>Объяснение правилам Чаргаффа дали Уотсон и Крик</vt:lpstr>
      <vt:lpstr>Слайд 10</vt:lpstr>
      <vt:lpstr>Решите задачу:</vt:lpstr>
      <vt:lpstr>Решение </vt:lpstr>
      <vt:lpstr>Работа в парах</vt:lpstr>
      <vt:lpstr>Почему об этих веществах  ученый Френсис Крик воскликнул: «Это слишком красиво, чтобы не быть правдой!»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чем речь?</dc:title>
  <dc:creator>Роман</dc:creator>
  <cp:lastModifiedBy>Роман</cp:lastModifiedBy>
  <cp:revision>2</cp:revision>
  <dcterms:created xsi:type="dcterms:W3CDTF">2017-01-29T10:18:08Z</dcterms:created>
  <dcterms:modified xsi:type="dcterms:W3CDTF">2017-01-29T10:35:36Z</dcterms:modified>
</cp:coreProperties>
</file>